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od113\Desktop\New%20Microsoft%20Excel%20Worksheet%20(2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od113\Desktop\New%20Microsoft%20Excel%20Worksheet%20(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Rejection PPM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Sheet1!$D$8</c:f>
              <c:strCache>
                <c:ptCount val="1"/>
                <c:pt idx="0">
                  <c:v>Rejection PPM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Sheet1!$C$9:$C$10</c:f>
              <c:strCache>
                <c:ptCount val="2"/>
                <c:pt idx="0">
                  <c:v>Before </c:v>
                </c:pt>
                <c:pt idx="1">
                  <c:v>After</c:v>
                </c:pt>
              </c:strCache>
            </c:strRef>
          </c:cat>
          <c:val>
            <c:numRef>
              <c:f>Sheet1!$D$9:$D$10</c:f>
              <c:numCache>
                <c:formatCode>General</c:formatCode>
                <c:ptCount val="2"/>
                <c:pt idx="0">
                  <c:v>1180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030912"/>
        <c:axId val="119032448"/>
      </c:barChart>
      <c:catAx>
        <c:axId val="1190309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9032448"/>
        <c:crosses val="autoZero"/>
        <c:auto val="1"/>
        <c:lblAlgn val="ctr"/>
        <c:lblOffset val="100"/>
        <c:noMultiLvlLbl val="0"/>
      </c:catAx>
      <c:valAx>
        <c:axId val="1190324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9030912"/>
        <c:crosses val="autoZero"/>
        <c:crossBetween val="between"/>
      </c:valAx>
      <c:spPr>
        <a:ln w="12700"/>
      </c:spPr>
    </c:plotArea>
    <c:legend>
      <c:legendPos val="r"/>
      <c:layout/>
      <c:overlay val="0"/>
      <c:spPr>
        <a:ln w="9525"/>
      </c:spPr>
    </c:legend>
    <c:plotVisOnly val="1"/>
    <c:dispBlanksAs val="gap"/>
    <c:showDLblsOverMax val="0"/>
  </c:chart>
  <c:spPr>
    <a:ln w="9525">
      <a:solidFill>
        <a:schemeClr val="tx1"/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200"/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7499583379624485E-2"/>
          <c:y val="0.17518381795962065"/>
          <c:w val="0.58490080320293625"/>
          <c:h val="0.650200265104643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Sheet1!$C$17</c:f>
              <c:strCache>
                <c:ptCount val="1"/>
                <c:pt idx="0">
                  <c:v>No of Accident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Sheet1!$B$18:$B$19</c:f>
              <c:strCache>
                <c:ptCount val="2"/>
                <c:pt idx="0">
                  <c:v>Before </c:v>
                </c:pt>
                <c:pt idx="1">
                  <c:v>After</c:v>
                </c:pt>
              </c:strCache>
            </c:strRef>
          </c:cat>
          <c:val>
            <c:numRef>
              <c:f>Sheet1!$C$18:$C$19</c:f>
              <c:numCache>
                <c:formatCode>General</c:formatCode>
                <c:ptCount val="2"/>
                <c:pt idx="0">
                  <c:v>2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078272"/>
        <c:axId val="119092352"/>
      </c:barChart>
      <c:catAx>
        <c:axId val="1190782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9092352"/>
        <c:crosses val="autoZero"/>
        <c:auto val="1"/>
        <c:lblAlgn val="ctr"/>
        <c:lblOffset val="100"/>
        <c:noMultiLvlLbl val="0"/>
      </c:catAx>
      <c:valAx>
        <c:axId val="1190923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90782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DB4959-D97F-45B6-A90F-F16E7196FF46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421733-CE4C-4BFB-9A45-13E616456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857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6390EE-7199-453E-BA4A-0081D64B7242}" type="slidenum">
              <a:rPr lang="en-IN" altLang="en-US" smtClean="0">
                <a:solidFill>
                  <a:srgbClr val="000000"/>
                </a:solidFill>
              </a:rPr>
              <a:pPr/>
              <a:t>1</a:t>
            </a:fld>
            <a:endParaRPr lang="en-IN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520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Picture 3" descr="P:\Pramod\IMG_20160927_14401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1810" y="1747044"/>
            <a:ext cx="2126678" cy="165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018" name="Picture 9" descr="advi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7325" y="195263"/>
            <a:ext cx="10668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3205163" y="838200"/>
            <a:ext cx="5786437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</a:t>
            </a:r>
            <a:r>
              <a:rPr lang="en-US" sz="1100" dirty="0">
                <a:solidFill>
                  <a:srgbClr val="000000"/>
                </a:solidFill>
                <a:latin typeface="Calibri" pitchFamily="34" charset="0"/>
              </a:rPr>
              <a:t>Fixture design needs to change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58750" y="152400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58750" y="152400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6550" y="1524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NO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01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6550" y="3048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b="1" dirty="0" err="1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Decomp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6550" y="4572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ASSEMBLY SHOP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8750" y="6096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:-</a:t>
            </a:r>
            <a:r>
              <a:rPr lang="en-US" sz="105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A362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750" y="609600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 </a:t>
            </a:r>
            <a:r>
              <a:rPr lang="en-US" sz="105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Dcomp</a:t>
            </a:r>
            <a:r>
              <a:rPr 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Assly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6163" y="152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6163" y="304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6163" y="457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5163" y="609600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 :- </a:t>
            </a:r>
            <a:r>
              <a:rPr 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Riveting stage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188" y="609600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Riveting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48037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7240588" y="152400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6035" name="WordArt 16"/>
          <p:cNvSpPr>
            <a:spLocks noChangeArrowheads="1" noChangeShapeType="1" noTextEdit="1"/>
          </p:cNvSpPr>
          <p:nvPr/>
        </p:nvSpPr>
        <p:spPr bwMode="auto">
          <a:xfrm>
            <a:off x="7316788" y="228600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/>
              </a:rPr>
              <a:t>KAIZEN  </a:t>
            </a:r>
            <a:r>
              <a:rPr lang="en-US" sz="105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/>
              </a:rPr>
              <a:t>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5108575" y="152400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54133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5718175" y="1524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60213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63261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6630988" y="1524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69357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48037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51085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54133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5718175" y="3048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60213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63261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66309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69357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4803775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5108575" y="457200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5413375" y="457200"/>
            <a:ext cx="6080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60213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63261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6630988" y="4572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69357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58750" y="838200"/>
            <a:ext cx="3046413" cy="51909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</a:rPr>
              <a:t>KAIZEN THEME : </a:t>
            </a:r>
            <a:r>
              <a:rPr lang="en-US" altLang="en-US" sz="1100" dirty="0">
                <a:solidFill>
                  <a:srgbClr val="000000"/>
                </a:solidFill>
                <a:latin typeface="Calibri" pitchFamily="34" charset="0"/>
              </a:rPr>
              <a:t>To </a:t>
            </a:r>
            <a:r>
              <a:rPr lang="en-US" altLang="en-US" sz="1100" dirty="0" smtClean="0">
                <a:solidFill>
                  <a:srgbClr val="000000"/>
                </a:solidFill>
                <a:latin typeface="Calibri" pitchFamily="34" charset="0"/>
              </a:rPr>
              <a:t>improve safety and reduce rejection at  riveting stage  in A362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68275" y="1355725"/>
            <a:ext cx="3046403" cy="473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</a:rPr>
              <a:t>Problem present status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</a:rPr>
              <a:t>:-</a:t>
            </a:r>
            <a:r>
              <a:rPr lang="en-US" altLang="en-US" sz="1100" dirty="0" smtClean="0">
                <a:solidFill>
                  <a:srgbClr val="000000"/>
                </a:solidFill>
                <a:latin typeface="Calibri" pitchFamily="34" charset="0"/>
              </a:rPr>
              <a:t>Unsafe condition at  riveting stage in A362 cell.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86060" name="Rectangle 43"/>
          <p:cNvSpPr>
            <a:spLocks noChangeArrowheads="1"/>
          </p:cNvSpPr>
          <p:nvPr/>
        </p:nvSpPr>
        <p:spPr bwMode="auto">
          <a:xfrm>
            <a:off x="3214678" y="1143000"/>
            <a:ext cx="3259147" cy="2513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1000" b="1" dirty="0">
                <a:solidFill>
                  <a:srgbClr val="0033CC"/>
                </a:solidFill>
                <a:latin typeface="Calibri" pitchFamily="34" charset="0"/>
              </a:rPr>
              <a:t>COUNTERMEASURE</a:t>
            </a:r>
            <a:r>
              <a:rPr lang="en-US" altLang="en-US" sz="1000" dirty="0">
                <a:solidFill>
                  <a:srgbClr val="000000"/>
                </a:solidFill>
                <a:latin typeface="Calibri" pitchFamily="34" charset="0"/>
              </a:rPr>
              <a:t>:- </a:t>
            </a:r>
          </a:p>
          <a:p>
            <a:r>
              <a:rPr lang="en-US" sz="1100" dirty="0">
                <a:solidFill>
                  <a:srgbClr val="000000"/>
                </a:solidFill>
                <a:latin typeface="Calibri" pitchFamily="34" charset="0"/>
              </a:rPr>
              <a:t>1) </a:t>
            </a:r>
            <a:r>
              <a:rPr lang="en-US" sz="1100" dirty="0" smtClean="0">
                <a:solidFill>
                  <a:srgbClr val="000000"/>
                </a:solidFill>
                <a:latin typeface="Calibri" pitchFamily="34" charset="0"/>
              </a:rPr>
              <a:t>New fixture modified  with job holding clamp for job holding by clamp at riveting stage.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588" y="11430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588" y="12954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588" y="14478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588" y="16002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73988" y="11430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Nos</a:t>
            </a: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7773988" y="1295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Nos</a:t>
            </a: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988" y="1447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20.07.2016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988" y="1600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10.08.2016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6478588" y="2362200"/>
            <a:ext cx="25130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588" y="2514600"/>
            <a:ext cx="2513012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 marL="228600" indent="-228600">
              <a:spcBef>
                <a:spcPct val="20000"/>
              </a:spcBef>
              <a:buFontTx/>
              <a:buAutoNum type="arabicParenR"/>
              <a:defRPr/>
            </a:pP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52400" y="6019800"/>
            <a:ext cx="3046413" cy="230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:- </a:t>
            </a: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Janardan Sathe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52400" y="5791200"/>
            <a:ext cx="30575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:- </a:t>
            </a: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Samadhan Bankar</a:t>
            </a: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53988" y="5522912"/>
            <a:ext cx="3046412" cy="2635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10.09..2016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6075" name="Rectangle 62"/>
          <p:cNvSpPr>
            <a:spLocks noChangeArrowheads="1"/>
          </p:cNvSpPr>
          <p:nvPr/>
        </p:nvSpPr>
        <p:spPr bwMode="auto">
          <a:xfrm>
            <a:off x="158750" y="3679825"/>
            <a:ext cx="3041650" cy="13993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1100" b="1" dirty="0">
                <a:solidFill>
                  <a:srgbClr val="0000CC"/>
                </a:solidFill>
                <a:latin typeface="Calibri" pitchFamily="34" charset="0"/>
              </a:rPr>
              <a:t>WHY - WHY ANALYSIS :-</a:t>
            </a:r>
            <a:r>
              <a:rPr lang="en-US" altLang="en-US" sz="11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</a:p>
          <a:p>
            <a:r>
              <a:rPr lang="en-US" altLang="en-US" sz="1100" b="1" dirty="0">
                <a:solidFill>
                  <a:srgbClr val="0000FF"/>
                </a:solidFill>
                <a:latin typeface="Calibri" pitchFamily="34" charset="0"/>
              </a:rPr>
              <a:t>Why1</a:t>
            </a:r>
            <a:r>
              <a:rPr lang="en-US" altLang="en-US" sz="1100" b="1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en-US" sz="1100" b="1" dirty="0" smtClean="0">
                <a:solidFill>
                  <a:srgbClr val="0033CC"/>
                </a:solidFill>
                <a:latin typeface="Calibri" pitchFamily="34" charset="0"/>
              </a:rPr>
              <a:t>:-</a:t>
            </a:r>
            <a:r>
              <a:rPr lang="en-US" altLang="en-US" sz="1100" dirty="0" smtClean="0">
                <a:solidFill>
                  <a:srgbClr val="000000"/>
                </a:solidFill>
                <a:latin typeface="Calibri" pitchFamily="34" charset="0"/>
              </a:rPr>
              <a:t>.Crack riveting  found and </a:t>
            </a:r>
            <a:r>
              <a:rPr lang="en-US" altLang="en-US" sz="1100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altLang="en-US" sz="1100" dirty="0" smtClean="0">
                <a:solidFill>
                  <a:srgbClr val="000000"/>
                </a:solidFill>
                <a:latin typeface="Calibri" pitchFamily="34" charset="0"/>
              </a:rPr>
              <a:t>accident happen at riveting stage.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 altLang="en-US" sz="1100" b="1" dirty="0">
                <a:solidFill>
                  <a:srgbClr val="0000FF"/>
                </a:solidFill>
                <a:latin typeface="Calibri" pitchFamily="34" charset="0"/>
              </a:rPr>
              <a:t>Why2</a:t>
            </a:r>
            <a:r>
              <a:rPr lang="en-US" altLang="en-US" sz="1100" b="1" dirty="0" smtClean="0">
                <a:solidFill>
                  <a:srgbClr val="000000"/>
                </a:solidFill>
                <a:latin typeface="Calibri" pitchFamily="34" charset="0"/>
              </a:rPr>
              <a:t>:-</a:t>
            </a:r>
            <a:r>
              <a:rPr lang="en-US" altLang="en-US" sz="1100" dirty="0" smtClean="0">
                <a:solidFill>
                  <a:srgbClr val="000000"/>
                </a:solidFill>
                <a:latin typeface="Calibri" pitchFamily="34" charset="0"/>
              </a:rPr>
              <a:t>Unsafe condition at riveting stage.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 altLang="en-US" sz="1100" b="1" dirty="0">
                <a:solidFill>
                  <a:srgbClr val="0000FF"/>
                </a:solidFill>
                <a:latin typeface="Calibri" pitchFamily="34" charset="0"/>
              </a:rPr>
              <a:t>Why3</a:t>
            </a:r>
            <a:r>
              <a:rPr lang="en-US" altLang="en-US" sz="1100" b="1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en-US" sz="1100" b="1" dirty="0" smtClean="0">
                <a:solidFill>
                  <a:srgbClr val="000000"/>
                </a:solidFill>
                <a:latin typeface="Calibri" pitchFamily="34" charset="0"/>
              </a:rPr>
              <a:t>:-</a:t>
            </a:r>
            <a:r>
              <a:rPr lang="en-US" altLang="en-US" sz="1100" dirty="0" smtClean="0">
                <a:solidFill>
                  <a:srgbClr val="000000"/>
                </a:solidFill>
                <a:latin typeface="Calibri" pitchFamily="34" charset="0"/>
              </a:rPr>
              <a:t>Job holding is by manually during riveting. </a:t>
            </a:r>
            <a:r>
              <a:rPr lang="en-US" altLang="en-US" sz="1100" b="1" dirty="0" smtClean="0">
                <a:solidFill>
                  <a:srgbClr val="0000FF"/>
                </a:solidFill>
                <a:latin typeface="Calibri" pitchFamily="34" charset="0"/>
              </a:rPr>
              <a:t>Why4</a:t>
            </a:r>
            <a:r>
              <a:rPr lang="en-US" altLang="en-US" sz="1100" b="1" dirty="0" smtClean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en-US" sz="1100" b="1" dirty="0" smtClean="0">
                <a:solidFill>
                  <a:srgbClr val="000000"/>
                </a:solidFill>
                <a:latin typeface="Calibri" pitchFamily="34" charset="0"/>
              </a:rPr>
              <a:t>:-</a:t>
            </a:r>
            <a:r>
              <a:rPr lang="en-US" altLang="en-US" sz="1100" dirty="0" smtClean="0">
                <a:solidFill>
                  <a:srgbClr val="000000"/>
                </a:solidFill>
                <a:latin typeface="Calibri" pitchFamily="34" charset="0"/>
              </a:rPr>
              <a:t>No proper job holding fixture.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 altLang="en-US" sz="1100" b="1" dirty="0" smtClean="0">
                <a:solidFill>
                  <a:srgbClr val="0000FF"/>
                </a:solidFill>
                <a:latin typeface="Calibri" pitchFamily="34" charset="0"/>
              </a:rPr>
              <a:t>Why5</a:t>
            </a:r>
            <a:r>
              <a:rPr lang="en-US" altLang="en-US" sz="1100" b="1" dirty="0" smtClean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en-US" sz="1100" b="1" dirty="0" smtClean="0">
                <a:solidFill>
                  <a:srgbClr val="000000"/>
                </a:solidFill>
                <a:latin typeface="Calibri" pitchFamily="34" charset="0"/>
              </a:rPr>
              <a:t>:-Weak </a:t>
            </a:r>
            <a:r>
              <a:rPr lang="en-US" altLang="en-US" sz="1100" dirty="0" smtClean="0">
                <a:solidFill>
                  <a:srgbClr val="000000"/>
                </a:solidFill>
                <a:latin typeface="Calibri" pitchFamily="34" charset="0"/>
              </a:rPr>
              <a:t>Fixture design for job holding.   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  <a:p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3205163" y="3657600"/>
            <a:ext cx="3273425" cy="28432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4" name="Rectangle 81"/>
          <p:cNvSpPr>
            <a:spLocks noChangeArrowheads="1"/>
          </p:cNvSpPr>
          <p:nvPr/>
        </p:nvSpPr>
        <p:spPr bwMode="auto">
          <a:xfrm>
            <a:off x="8458200" y="6094413"/>
            <a:ext cx="6096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6478588" y="3276600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52400" y="152400"/>
            <a:ext cx="8839200" cy="63484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6326188" y="1979613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6326188" y="1905000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6326188" y="2152650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6083" name="Rectangle 78"/>
          <p:cNvSpPr>
            <a:spLocks noChangeArrowheads="1"/>
          </p:cNvSpPr>
          <p:nvPr/>
        </p:nvSpPr>
        <p:spPr bwMode="auto">
          <a:xfrm>
            <a:off x="6707188" y="6094413"/>
            <a:ext cx="457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en-US" sz="9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588" y="3581401"/>
            <a:ext cx="2513012" cy="1204921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WHAT TO DO:</a:t>
            </a:r>
            <a:r>
              <a:rPr lang="en-US" sz="1050" b="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050" dirty="0">
                <a:solidFill>
                  <a:srgbClr val="000000"/>
                </a:solidFill>
              </a:rPr>
              <a:t>Check daily</a:t>
            </a:r>
            <a:endParaRPr lang="en-US" altLang="en-US" sz="1050" dirty="0">
              <a:solidFill>
                <a:srgbClr val="000000"/>
              </a:solidFill>
            </a:endParaRPr>
          </a:p>
          <a:p>
            <a:pPr>
              <a:defRPr/>
            </a:pPr>
            <a:endParaRPr lang="en-US" sz="1000" b="1" dirty="0">
              <a:solidFill>
                <a:srgbClr val="000000"/>
              </a:solidFill>
              <a:latin typeface="Calibri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HOW TO DO: </a:t>
            </a:r>
            <a:r>
              <a:rPr lang="en-US" sz="1050" dirty="0" smtClean="0">
                <a:solidFill>
                  <a:srgbClr val="000000"/>
                </a:solidFill>
              </a:rPr>
              <a:t>Visually</a:t>
            </a:r>
            <a:endParaRPr lang="en-US" sz="1050" dirty="0">
              <a:solidFill>
                <a:srgbClr val="000000"/>
              </a:solidFill>
            </a:endParaRPr>
          </a:p>
          <a:p>
            <a:pPr>
              <a:defRPr/>
            </a:pPr>
            <a:endParaRPr lang="en-US" sz="1000" b="1" dirty="0">
              <a:solidFill>
                <a:srgbClr val="000000"/>
              </a:solidFill>
              <a:latin typeface="Calibri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FREQUENCY –</a:t>
            </a:r>
            <a:r>
              <a:rPr lang="en-US" sz="1050" dirty="0" smtClean="0">
                <a:solidFill>
                  <a:srgbClr val="000000"/>
                </a:solidFill>
              </a:rPr>
              <a:t>Daily</a:t>
            </a:r>
            <a:endParaRPr 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5" name="TextBox 4"/>
          <p:cNvSpPr txBox="1">
            <a:spLocks noChangeArrowheads="1"/>
          </p:cNvSpPr>
          <p:nvPr/>
        </p:nvSpPr>
        <p:spPr bwMode="auto">
          <a:xfrm>
            <a:off x="1182688" y="234950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6228" name="Rounded Rectangle 95"/>
          <p:cNvSpPr>
            <a:spLocks noChangeArrowheads="1"/>
          </p:cNvSpPr>
          <p:nvPr/>
        </p:nvSpPr>
        <p:spPr bwMode="auto">
          <a:xfrm>
            <a:off x="5572132" y="3357562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6229" name="Rounded Rectangle 96"/>
          <p:cNvSpPr>
            <a:spLocks noChangeArrowheads="1"/>
          </p:cNvSpPr>
          <p:nvPr/>
        </p:nvSpPr>
        <p:spPr bwMode="auto">
          <a:xfrm>
            <a:off x="2285984" y="3357562"/>
            <a:ext cx="914400" cy="280988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52400" y="5079217"/>
            <a:ext cx="3048000" cy="421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</a:rPr>
              <a:t>ROOT CAUSE : </a:t>
            </a:r>
            <a:r>
              <a:rPr lang="en-US" sz="11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Weak riveting fixture</a:t>
            </a:r>
            <a:r>
              <a:rPr lang="en-US" altLang="en-US" sz="11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altLang="en-US" sz="11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89" name="Rectangle 34"/>
          <p:cNvSpPr>
            <a:spLocks noChangeArrowheads="1"/>
          </p:cNvSpPr>
          <p:nvPr/>
        </p:nvSpPr>
        <p:spPr bwMode="auto">
          <a:xfrm>
            <a:off x="5713413" y="461963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</a:t>
            </a:r>
          </a:p>
        </p:txBody>
      </p:sp>
      <p:sp>
        <p:nvSpPr>
          <p:cNvPr id="86092" name="TextBox 4"/>
          <p:cNvSpPr txBox="1">
            <a:spLocks noChangeArrowheads="1"/>
          </p:cNvSpPr>
          <p:nvPr/>
        </p:nvSpPr>
        <p:spPr bwMode="auto">
          <a:xfrm>
            <a:off x="6592888" y="2593975"/>
            <a:ext cx="24749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IN" sz="1200" dirty="0" smtClean="0"/>
              <a:t>1)Reduction in unsafe condition.</a:t>
            </a:r>
          </a:p>
          <a:p>
            <a:r>
              <a:rPr lang="en-IN" sz="1200" dirty="0" smtClean="0"/>
              <a:t>2) Improve Safety</a:t>
            </a:r>
          </a:p>
          <a:p>
            <a:r>
              <a:rPr lang="en-IN" sz="1200" dirty="0"/>
              <a:t>3</a:t>
            </a:r>
            <a:r>
              <a:rPr lang="en-IN" sz="1200" dirty="0" smtClean="0"/>
              <a:t>)Reduction in in-house rejection  </a:t>
            </a:r>
            <a:endParaRPr lang="en-IN" sz="1200" dirty="0"/>
          </a:p>
        </p:txBody>
      </p:sp>
      <p:graphicFrame>
        <p:nvGraphicFramePr>
          <p:cNvPr id="105" name="Table 1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891537"/>
              </p:ext>
            </p:extLst>
          </p:nvPr>
        </p:nvGraphicFramePr>
        <p:xfrm>
          <a:off x="6500826" y="4800600"/>
          <a:ext cx="2500330" cy="17002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62"/>
                <a:gridCol w="465418"/>
                <a:gridCol w="495738"/>
                <a:gridCol w="721138"/>
                <a:gridCol w="509374"/>
              </a:tblGrid>
              <a:tr h="377830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1" dirty="0" smtClean="0">
                          <a:solidFill>
                            <a:srgbClr val="0000CC"/>
                          </a:solidFill>
                          <a:latin typeface="Calibri" pitchFamily="34" charset="0"/>
                          <a:cs typeface="Calibri" pitchFamily="34" charset="0"/>
                        </a:rPr>
                        <a:t>SCOPE &amp; PLAN FOR HORIZONTAL DEPLOYMENT</a:t>
                      </a: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5059">
                <a:tc>
                  <a:txBody>
                    <a:bodyPr/>
                    <a:lstStyle/>
                    <a:p>
                      <a:r>
                        <a:rPr lang="en-US" sz="7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</a:t>
                      </a:r>
                      <a:endParaRPr lang="en-US" sz="7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US" sz="7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CELL</a:t>
                      </a:r>
                      <a:endParaRPr lang="en-US" sz="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TDC</a:t>
                      </a:r>
                      <a:endParaRPr lang="en-US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RESP.</a:t>
                      </a:r>
                      <a:endParaRPr lang="en-US" sz="7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</a:t>
                      </a:r>
                      <a:endParaRPr lang="en-US" sz="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9515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sz="9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783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7" name="Rectangle 33"/>
          <p:cNvSpPr>
            <a:spLocks noChangeArrowheads="1"/>
          </p:cNvSpPr>
          <p:nvPr/>
        </p:nvSpPr>
        <p:spPr bwMode="auto">
          <a:xfrm>
            <a:off x="6630988" y="468313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86532" y="1752600"/>
            <a:ext cx="2505068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buClr>
                <a:schemeClr val="tx2"/>
              </a:buClr>
            </a:pPr>
            <a:r>
              <a:rPr lang="en-US" altLang="en-US" sz="110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</a:t>
            </a:r>
            <a:r>
              <a:rPr lang="en-US" altLang="en-US" sz="110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MEMBERS: </a:t>
            </a:r>
            <a:r>
              <a:rPr lang="en-US" altLang="en-US" sz="1100" dirty="0" smtClean="0">
                <a:solidFill>
                  <a:srgbClr val="000000"/>
                </a:solidFill>
                <a:latin typeface="Calibri" pitchFamily="34" charset="0"/>
              </a:rPr>
              <a:t>Lalita &amp; </a:t>
            </a:r>
            <a:r>
              <a:rPr lang="en-US" altLang="en-US" sz="1100" dirty="0" err="1" smtClean="0">
                <a:solidFill>
                  <a:srgbClr val="000000"/>
                </a:solidFill>
                <a:latin typeface="Calibri" pitchFamily="34" charset="0"/>
              </a:rPr>
              <a:t>chandani</a:t>
            </a:r>
            <a:r>
              <a:rPr lang="en-US" altLang="en-US" sz="1100" dirty="0" smtClean="0">
                <a:solidFill>
                  <a:srgbClr val="000000"/>
                </a:solidFill>
                <a:latin typeface="Calibri" pitchFamily="34" charset="0"/>
              </a:rPr>
              <a:t> , </a:t>
            </a:r>
            <a:r>
              <a:rPr lang="en-US" altLang="en-US" sz="1100" dirty="0" err="1" smtClean="0">
                <a:solidFill>
                  <a:srgbClr val="000000"/>
                </a:solidFill>
                <a:latin typeface="Calibri" pitchFamily="34" charset="0"/>
              </a:rPr>
              <a:t>Veershetty</a:t>
            </a:r>
            <a:r>
              <a:rPr lang="en-US" altLang="en-US" sz="1100" dirty="0" smtClean="0">
                <a:solidFill>
                  <a:srgbClr val="000000"/>
                </a:solidFill>
                <a:latin typeface="Calibri" pitchFamily="34" charset="0"/>
              </a:rPr>
              <a:t>, Samadhan Bankar, Pramod Kardile, Janardan Sathe, Nitin Sutar</a:t>
            </a:r>
            <a:r>
              <a:rPr lang="en-US" altLang="en-US" sz="110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sz="1100" dirty="0" smtClean="0">
              <a:latin typeface="+mj-lt"/>
            </a:endParaRPr>
          </a:p>
        </p:txBody>
      </p:sp>
      <p:sp>
        <p:nvSpPr>
          <p:cNvPr id="88" name="Oval 87"/>
          <p:cNvSpPr/>
          <p:nvPr/>
        </p:nvSpPr>
        <p:spPr>
          <a:xfrm>
            <a:off x="3974519" y="2160540"/>
            <a:ext cx="1121048" cy="782637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1" name="Chart 9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5706959"/>
              </p:ext>
            </p:extLst>
          </p:nvPr>
        </p:nvGraphicFramePr>
        <p:xfrm>
          <a:off x="3237210" y="3679825"/>
          <a:ext cx="3133130" cy="1404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0" name="Chart 7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9075289"/>
              </p:ext>
            </p:extLst>
          </p:nvPr>
        </p:nvGraphicFramePr>
        <p:xfrm>
          <a:off x="3249603" y="5113412"/>
          <a:ext cx="3093452" cy="1362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82" name="Picture 2" descr="P:\Pramod\IMG_20160927_143913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1" y="1905000"/>
            <a:ext cx="1958273" cy="1537592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031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</Words>
  <Application>Microsoft Office PowerPoint</Application>
  <PresentationFormat>On-screen Show (4:3)</PresentationFormat>
  <Paragraphs>77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Sachin Kadnar</dc:creator>
  <cp:lastModifiedBy>Ashish Jagtap</cp:lastModifiedBy>
  <cp:revision>1</cp:revision>
  <dcterms:created xsi:type="dcterms:W3CDTF">2006-08-16T00:00:00Z</dcterms:created>
  <dcterms:modified xsi:type="dcterms:W3CDTF">2016-10-22T11:14:22Z</dcterms:modified>
</cp:coreProperties>
</file>